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5" r:id="rId11"/>
    <p:sldId id="266" r:id="rId12"/>
    <p:sldId id="267" r:id="rId13"/>
    <p:sldId id="269" r:id="rId14"/>
    <p:sldId id="270" r:id="rId15"/>
    <p:sldId id="272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8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6BBA-F2B8-4D25-AC8E-E7C9191188B9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4BD-9EF6-44F3-B0D5-701A3B65B23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088337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6BBA-F2B8-4D25-AC8E-E7C9191188B9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4BD-9EF6-44F3-B0D5-701A3B65B23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235680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6BBA-F2B8-4D25-AC8E-E7C9191188B9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4BD-9EF6-44F3-B0D5-701A3B65B23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3054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6BBA-F2B8-4D25-AC8E-E7C9191188B9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4BD-9EF6-44F3-B0D5-701A3B65B23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273011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6BBA-F2B8-4D25-AC8E-E7C9191188B9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4BD-9EF6-44F3-B0D5-701A3B65B23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96825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6BBA-F2B8-4D25-AC8E-E7C9191188B9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4BD-9EF6-44F3-B0D5-701A3B65B23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409407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6BBA-F2B8-4D25-AC8E-E7C9191188B9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4BD-9EF6-44F3-B0D5-701A3B65B23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2465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6BBA-F2B8-4D25-AC8E-E7C9191188B9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4BD-9EF6-44F3-B0D5-701A3B65B23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002748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6BBA-F2B8-4D25-AC8E-E7C9191188B9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4BD-9EF6-44F3-B0D5-701A3B65B23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962344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6BBA-F2B8-4D25-AC8E-E7C9191188B9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4BD-9EF6-44F3-B0D5-701A3B65B23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84525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6BBA-F2B8-4D25-AC8E-E7C9191188B9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4BD-9EF6-44F3-B0D5-701A3B65B23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905181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6BBA-F2B8-4D25-AC8E-E7C9191188B9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4BD-9EF6-44F3-B0D5-701A3B65B23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982763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6BBA-F2B8-4D25-AC8E-E7C9191188B9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4BD-9EF6-44F3-B0D5-701A3B65B23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989464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6BBA-F2B8-4D25-AC8E-E7C9191188B9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4BD-9EF6-44F3-B0D5-701A3B65B23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4380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6BBA-F2B8-4D25-AC8E-E7C9191188B9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4BD-9EF6-44F3-B0D5-701A3B65B23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16462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6BBA-F2B8-4D25-AC8E-E7C9191188B9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4BD-9EF6-44F3-B0D5-701A3B65B23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05464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F016BBA-F2B8-4D25-AC8E-E7C9191188B9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342984BD-9EF6-44F3-B0D5-701A3B65B23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20578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F016BBA-F2B8-4D25-AC8E-E7C9191188B9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42984BD-9EF6-44F3-B0D5-701A3B65B23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0297236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isanarciarska.pl/poradniki/5-kurortow-narciarskich-w-polscestyka-narciarska/" TargetMode="External"/><Relationship Id="rId2" Type="http://schemas.openxmlformats.org/officeDocument/2006/relationships/hyperlink" Target="https://prezi.com/bitjixfhy7yd/tur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ivabook.pl/gdzie-na-narty-w-polsce-ranking-najlepsze-osrodki-narciarskie-w-polsce" TargetMode="External"/><Relationship Id="rId5" Type="http://schemas.openxmlformats.org/officeDocument/2006/relationships/hyperlink" Target="https://pl.wikipedia.org/wiki/Narciarstwo_alpejskie" TargetMode="External"/><Relationship Id="rId4" Type="http://schemas.openxmlformats.org/officeDocument/2006/relationships/hyperlink" Target="https://pl.wikipedia.org/wiki/Sporty_zimow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Bobsleje" TargetMode="External"/><Relationship Id="rId7" Type="http://schemas.openxmlformats.org/officeDocument/2006/relationships/hyperlink" Target="https://yessport.pl/Najpopularniejsze-sporty-zimowe-blog-pol-1612869027.html" TargetMode="External"/><Relationship Id="rId2" Type="http://schemas.openxmlformats.org/officeDocument/2006/relationships/hyperlink" Target="https://pl.wikipedia.org/wiki/Saneczkarstw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%C5%81y%C5%BCwiarstwo_figurowe" TargetMode="External"/><Relationship Id="rId5" Type="http://schemas.openxmlformats.org/officeDocument/2006/relationships/hyperlink" Target="https://pl.wikipedia.org/wiki/Hokej_na_lodzie" TargetMode="External"/><Relationship Id="rId4" Type="http://schemas.openxmlformats.org/officeDocument/2006/relationships/hyperlink" Target="https://pl.wikipedia.org/wiki/Curli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Snowboarding" TargetMode="External"/><Relationship Id="rId2" Type="http://schemas.openxmlformats.org/officeDocument/2006/relationships/hyperlink" Target="https://pl.wikipedia.org/wiki/Narciarstwo_klasyczn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rofilaktywny.pl/artykuly/5-sportow-zimowych-ktorych-mogles-nie-slyszec" TargetMode="External"/><Relationship Id="rId5" Type="http://schemas.openxmlformats.org/officeDocument/2006/relationships/hyperlink" Target="https://pl.wikipedia.org/wiki/%C5%81y%C5%BCwiarstwo_szybkie" TargetMode="External"/><Relationship Id="rId4" Type="http://schemas.openxmlformats.org/officeDocument/2006/relationships/hyperlink" Target="https://pl.wikipedia.org/wiki/Skoki_narciarski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10DFE7E-26C2-4AB9-9D64-624C5E35DA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Ośrodki narciarskie w Polsce – intensywny rozwój branży turystycznej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B07C9D58-30FE-4784-9C49-D810227D9A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err="1"/>
              <a:t>Webquest</a:t>
            </a:r>
            <a:r>
              <a:rPr lang="pl-PL" dirty="0"/>
              <a:t> przeznaczony dla uczniów szkół ponadpodstawowych. Jego celem jest pobudzenie zainteresowania tematem uprawiania sportów zimowych</a:t>
            </a:r>
          </a:p>
        </p:txBody>
      </p:sp>
      <p:pic>
        <p:nvPicPr>
          <p:cNvPr id="4" name="Picture 2" descr="EOG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0874" y="105830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61206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61A67D9-A424-4A1F-8283-175D19EE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652" y="94695"/>
            <a:ext cx="9905998" cy="1905000"/>
          </a:xfrm>
        </p:spPr>
        <p:txBody>
          <a:bodyPr>
            <a:normAutofit/>
          </a:bodyPr>
          <a:lstStyle/>
          <a:p>
            <a:r>
              <a:rPr lang="pl-PL" sz="4000" dirty="0"/>
              <a:t>Proces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1522A750-7AE4-4D52-A789-6704835E2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4850" y="2194334"/>
            <a:ext cx="4876801" cy="2342201"/>
          </a:xfrm>
        </p:spPr>
        <p:txBody>
          <a:bodyPr>
            <a:noAutofit/>
          </a:bodyPr>
          <a:lstStyle/>
          <a:p>
            <a:r>
              <a:rPr lang="pl-PL" sz="3200" dirty="0"/>
              <a:t>Uczniowie dzielą się na grupy. Każda z grup dostaje mapę konturową, na której są zaznaczone jedynie najważniejsze miasta w Polsce.</a:t>
            </a:r>
          </a:p>
        </p:txBody>
      </p:sp>
      <p:pic>
        <p:nvPicPr>
          <p:cNvPr id="14338" name="Picture 2" descr="Znalezione obrazy dla zapytania: mapa  osrodków narcairskich">
            <a:extLst>
              <a:ext uri="{FF2B5EF4-FFF2-40B4-BE49-F238E27FC236}">
                <a16:creationId xmlns="" xmlns:a16="http://schemas.microsoft.com/office/drawing/2014/main" id="{DFEAEE92-C448-40BD-8AFA-66FFE4BA0585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651" y="1999695"/>
            <a:ext cx="6303933" cy="37793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45367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61A67D9-A424-4A1F-8283-175D19EE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652" y="94695"/>
            <a:ext cx="9905998" cy="1905000"/>
          </a:xfrm>
        </p:spPr>
        <p:txBody>
          <a:bodyPr>
            <a:normAutofit/>
          </a:bodyPr>
          <a:lstStyle/>
          <a:p>
            <a:r>
              <a:rPr lang="pl-PL" sz="4000" dirty="0"/>
              <a:t>Proces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1522A750-7AE4-4D52-A789-6704835E2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4850" y="2194334"/>
            <a:ext cx="4876801" cy="2342201"/>
          </a:xfrm>
        </p:spPr>
        <p:txBody>
          <a:bodyPr>
            <a:noAutofit/>
          </a:bodyPr>
          <a:lstStyle/>
          <a:p>
            <a:r>
              <a:rPr lang="pl-PL" sz="2800" dirty="0"/>
              <a:t>Uczniowie zaznaczają na niej kolorowym długopisem poszczególne kurorty zimowe w Polsce. Wpisują ich nazwę oraz w miarę możliwość najbardziej charakterystyczne elementy związane z danym miejscem</a:t>
            </a:r>
          </a:p>
        </p:txBody>
      </p:sp>
      <p:pic>
        <p:nvPicPr>
          <p:cNvPr id="5" name="Picture 2" descr="Znalezione obrazy dla zapytania: kurort narciarski">
            <a:extLst>
              <a:ext uri="{FF2B5EF4-FFF2-40B4-BE49-F238E27FC236}">
                <a16:creationId xmlns="" xmlns:a16="http://schemas.microsoft.com/office/drawing/2014/main" id="{0D93E4CE-C533-427D-8255-58EDD6F4E515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708" y="1289481"/>
            <a:ext cx="6367088" cy="3968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41248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61A67D9-A424-4A1F-8283-175D19EE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652" y="94695"/>
            <a:ext cx="9905998" cy="1905000"/>
          </a:xfrm>
        </p:spPr>
        <p:txBody>
          <a:bodyPr>
            <a:normAutofit/>
          </a:bodyPr>
          <a:lstStyle/>
          <a:p>
            <a:r>
              <a:rPr lang="pl-PL" sz="4000" dirty="0"/>
              <a:t>Proces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1522A750-7AE4-4D52-A789-6704835E2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4850" y="1882066"/>
            <a:ext cx="4876801" cy="2654469"/>
          </a:xfrm>
        </p:spPr>
        <p:txBody>
          <a:bodyPr>
            <a:noAutofit/>
          </a:bodyPr>
          <a:lstStyle/>
          <a:p>
            <a:r>
              <a:rPr lang="pl-PL" sz="3200" dirty="0"/>
              <a:t>Korzystając z dostępnych źródeł niech każdy z was zbierze jak najwięcej informacji o szczegółach działania kurortów.</a:t>
            </a:r>
          </a:p>
        </p:txBody>
      </p:sp>
      <p:pic>
        <p:nvPicPr>
          <p:cNvPr id="11266" name="Picture 2" descr="Znalezione obrazy dla zapytania: plakat kurort narciarski">
            <a:extLst>
              <a:ext uri="{FF2B5EF4-FFF2-40B4-BE49-F238E27FC236}">
                <a16:creationId xmlns="" xmlns:a16="http://schemas.microsoft.com/office/drawing/2014/main" id="{6BF88BC8-0D91-4A05-92B9-5A92E6F81E44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50" y="1230183"/>
            <a:ext cx="4627200" cy="462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36908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61A67D9-A424-4A1F-8283-175D19EE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652" y="94695"/>
            <a:ext cx="9905998" cy="1905000"/>
          </a:xfrm>
        </p:spPr>
        <p:txBody>
          <a:bodyPr>
            <a:normAutofit/>
          </a:bodyPr>
          <a:lstStyle/>
          <a:p>
            <a:r>
              <a:rPr lang="pl-PL" sz="4000" dirty="0"/>
              <a:t>Proces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1522A750-7AE4-4D52-A789-6704835E2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4850" y="1882066"/>
            <a:ext cx="4876801" cy="2654469"/>
          </a:xfrm>
        </p:spPr>
        <p:txBody>
          <a:bodyPr>
            <a:noAutofit/>
          </a:bodyPr>
          <a:lstStyle/>
          <a:p>
            <a:r>
              <a:rPr lang="pl-PL" sz="3200" dirty="0"/>
              <a:t>Sprawdźcie jakie są warunki zakwaterowania, wyżywienia, czym najbardziej reklamują się ośrodki zimowe.</a:t>
            </a:r>
          </a:p>
        </p:txBody>
      </p:sp>
      <p:pic>
        <p:nvPicPr>
          <p:cNvPr id="12290" name="Picture 2" descr="Znalezione obrazy dla zapytania: plakat kurort narciarski">
            <a:extLst>
              <a:ext uri="{FF2B5EF4-FFF2-40B4-BE49-F238E27FC236}">
                <a16:creationId xmlns="" xmlns:a16="http://schemas.microsoft.com/office/drawing/2014/main" id="{5DBF68C8-A4BB-473B-9CF1-362675610AF5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651" y="1748901"/>
            <a:ext cx="5455833" cy="38155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74448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61A67D9-A424-4A1F-8283-175D19EE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652" y="94695"/>
            <a:ext cx="9905998" cy="1905000"/>
          </a:xfrm>
        </p:spPr>
        <p:txBody>
          <a:bodyPr>
            <a:normAutofit/>
          </a:bodyPr>
          <a:lstStyle/>
          <a:p>
            <a:r>
              <a:rPr lang="pl-PL" sz="4000" dirty="0"/>
              <a:t>Proces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1522A750-7AE4-4D52-A789-6704835E2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4850" y="1882066"/>
            <a:ext cx="4876801" cy="2654469"/>
          </a:xfrm>
        </p:spPr>
        <p:txBody>
          <a:bodyPr>
            <a:noAutofit/>
          </a:bodyPr>
          <a:lstStyle/>
          <a:p>
            <a:r>
              <a:rPr lang="pl-PL" sz="3200" dirty="0"/>
              <a:t>Forma wykonania plakatu jest w pełni dowolna. To może być na przykład rysunek bądź plik graficzny stworzony na komputerze.</a:t>
            </a:r>
          </a:p>
          <a:p>
            <a:r>
              <a:rPr lang="pl-PL" sz="3200" dirty="0"/>
              <a:t>Nie zapomnijcie się podpisać pod plakatem</a:t>
            </a:r>
          </a:p>
        </p:txBody>
      </p:sp>
      <p:pic>
        <p:nvPicPr>
          <p:cNvPr id="13316" name="Picture 4" descr="Znalezione obrazy dla zapytania: plakat kurort narciarski">
            <a:extLst>
              <a:ext uri="{FF2B5EF4-FFF2-40B4-BE49-F238E27FC236}">
                <a16:creationId xmlns="" xmlns:a16="http://schemas.microsoft.com/office/drawing/2014/main" id="{48D42E88-9BD8-4FD5-B156-546036D23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043" y="760339"/>
            <a:ext cx="3477149" cy="5476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27535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61A67D9-A424-4A1F-8283-175D19EE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652" y="94695"/>
            <a:ext cx="9905998" cy="1905000"/>
          </a:xfrm>
        </p:spPr>
        <p:txBody>
          <a:bodyPr>
            <a:normAutofit/>
          </a:bodyPr>
          <a:lstStyle/>
          <a:p>
            <a:r>
              <a:rPr lang="pl-PL" sz="4000" dirty="0"/>
              <a:t>Proces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1522A750-7AE4-4D52-A789-6704835E2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4850" y="1882066"/>
            <a:ext cx="4876801" cy="2654469"/>
          </a:xfrm>
        </p:spPr>
        <p:txBody>
          <a:bodyPr>
            <a:noAutofit/>
          </a:bodyPr>
          <a:lstStyle/>
          <a:p>
            <a:r>
              <a:rPr lang="pl-PL" dirty="0"/>
              <a:t>Każdy z uczniów losuje temat prezentacji z następujących propozycji:</a:t>
            </a:r>
          </a:p>
          <a:p>
            <a:pPr lvl="1"/>
            <a:r>
              <a:rPr lang="pl-PL" sz="1800" dirty="0"/>
              <a:t>Narciarstwo alpejskie</a:t>
            </a:r>
          </a:p>
          <a:p>
            <a:pPr lvl="1"/>
            <a:r>
              <a:rPr lang="pl-PL" sz="1800" dirty="0"/>
              <a:t>Narciarstwo Klasyczne (biegowe)</a:t>
            </a:r>
          </a:p>
          <a:p>
            <a:pPr lvl="1"/>
            <a:r>
              <a:rPr lang="pl-PL" sz="1800" dirty="0"/>
              <a:t>Biathlon</a:t>
            </a:r>
          </a:p>
          <a:p>
            <a:pPr lvl="1"/>
            <a:r>
              <a:rPr lang="pl-PL" sz="1800" dirty="0"/>
              <a:t>Skoki Narciarskie</a:t>
            </a:r>
          </a:p>
          <a:p>
            <a:pPr lvl="1"/>
            <a:r>
              <a:rPr lang="pl-PL" sz="1800" dirty="0"/>
              <a:t>Saneczkarstwo</a:t>
            </a:r>
          </a:p>
          <a:p>
            <a:pPr lvl="1"/>
            <a:r>
              <a:rPr lang="pl-PL" sz="1800" dirty="0"/>
              <a:t>Snowboard</a:t>
            </a:r>
          </a:p>
          <a:p>
            <a:pPr lvl="1"/>
            <a:r>
              <a:rPr lang="pl-PL" sz="1800" dirty="0"/>
              <a:t>Bobsleje</a:t>
            </a:r>
          </a:p>
          <a:p>
            <a:pPr lvl="1"/>
            <a:r>
              <a:rPr lang="pl-PL" sz="1800" dirty="0"/>
              <a:t>Łyżwiarstwo</a:t>
            </a:r>
          </a:p>
          <a:p>
            <a:pPr lvl="1"/>
            <a:r>
              <a:rPr lang="pl-PL" sz="1800" dirty="0"/>
              <a:t>Curling</a:t>
            </a:r>
          </a:p>
          <a:p>
            <a:pPr lvl="1"/>
            <a:r>
              <a:rPr lang="pl-PL" sz="1800" dirty="0"/>
              <a:t>Hokej Na Lodzie</a:t>
            </a:r>
          </a:p>
          <a:p>
            <a:endParaRPr lang="pl-PL" sz="3200" dirty="0"/>
          </a:p>
        </p:txBody>
      </p:sp>
      <p:pic>
        <p:nvPicPr>
          <p:cNvPr id="9218" name="Picture 2" descr="Znalezione obrazy dla zapytania: bobslej">
            <a:extLst>
              <a:ext uri="{FF2B5EF4-FFF2-40B4-BE49-F238E27FC236}">
                <a16:creationId xmlns="" xmlns:a16="http://schemas.microsoft.com/office/drawing/2014/main" id="{3CC6F144-7170-4895-8192-0DA558569738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582" y="2922974"/>
            <a:ext cx="6226808" cy="35025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05563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61A67D9-A424-4A1F-8283-175D19EE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652" y="94695"/>
            <a:ext cx="9905998" cy="1905000"/>
          </a:xfrm>
        </p:spPr>
        <p:txBody>
          <a:bodyPr>
            <a:normAutofit/>
          </a:bodyPr>
          <a:lstStyle/>
          <a:p>
            <a:r>
              <a:rPr lang="pl-PL" sz="4000" dirty="0"/>
              <a:t>Proces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1522A750-7AE4-4D52-A789-6704835E2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4850" y="1882066"/>
            <a:ext cx="4876801" cy="265446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dirty="0">
                <a:latin typeface="+mj-lt"/>
              </a:rPr>
              <a:t>Informacji potrzebnych do przygotowania zadania szukajcie w podanych stronach internetowych lub innych wam znanych.</a:t>
            </a:r>
          </a:p>
          <a:p>
            <a:pPr marL="0" indent="0" algn="just">
              <a:buNone/>
            </a:pPr>
            <a:r>
              <a:rPr lang="pl-PL" dirty="0">
                <a:latin typeface="+mj-lt"/>
              </a:rPr>
              <a:t>Praca musi być estetyczna (ładnie wykonana) i czytelna. </a:t>
            </a:r>
          </a:p>
          <a:p>
            <a:pPr marL="0" indent="0" algn="just">
              <a:buNone/>
            </a:pPr>
            <a:r>
              <a:rPr lang="pl-PL" dirty="0">
                <a:latin typeface="+mj-lt"/>
              </a:rPr>
              <a:t>W każdej prezentacji (na plakacie) musi być podany:</a:t>
            </a:r>
          </a:p>
          <a:p>
            <a:pPr marL="0" indent="0" algn="just">
              <a:buNone/>
            </a:pPr>
            <a:r>
              <a:rPr lang="pl-PL" dirty="0">
                <a:latin typeface="+mj-lt"/>
              </a:rPr>
              <a:t>1. Temat pracy.</a:t>
            </a:r>
          </a:p>
          <a:p>
            <a:pPr marL="0" indent="0" algn="just">
              <a:buNone/>
            </a:pPr>
            <a:r>
              <a:rPr lang="pl-PL" dirty="0">
                <a:latin typeface="+mj-lt"/>
              </a:rPr>
              <a:t>2. Imię i nazwisko ucznia który ją przygotował.</a:t>
            </a:r>
          </a:p>
          <a:p>
            <a:pPr marL="0" indent="0" algn="just">
              <a:buNone/>
            </a:pPr>
            <a:r>
              <a:rPr lang="pl-PL" dirty="0">
                <a:latin typeface="+mj-lt"/>
              </a:rPr>
              <a:t>3. Opracowanie tematu według wytycznych.</a:t>
            </a:r>
          </a:p>
          <a:p>
            <a:pPr marL="0" indent="0" algn="just">
              <a:buNone/>
            </a:pPr>
            <a:r>
              <a:rPr lang="pl-PL" dirty="0">
                <a:latin typeface="+mj-lt"/>
              </a:rPr>
              <a:t>4. Każdy samodzielnie prezentuje swoją pracę.</a:t>
            </a:r>
          </a:p>
        </p:txBody>
      </p:sp>
      <p:pic>
        <p:nvPicPr>
          <p:cNvPr id="10242" name="Picture 2" descr="Znalezione obrazy dla zapytania: narciarstwo alpejskie">
            <a:extLst>
              <a:ext uri="{FF2B5EF4-FFF2-40B4-BE49-F238E27FC236}">
                <a16:creationId xmlns="" xmlns:a16="http://schemas.microsoft.com/office/drawing/2014/main" id="{C22D0C28-CD55-4E1B-91DB-A2C03BF41A23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30641"/>
            <a:ext cx="5550162" cy="37001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47009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61A67D9-A424-4A1F-8283-175D19EE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3" y="76939"/>
            <a:ext cx="9905998" cy="1905000"/>
          </a:xfrm>
        </p:spPr>
        <p:txBody>
          <a:bodyPr>
            <a:normAutofit/>
          </a:bodyPr>
          <a:lstStyle/>
          <a:p>
            <a:r>
              <a:rPr lang="pl-PL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5908FD4-5EAD-4ECD-8DBC-BD17BE535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2" y="1864311"/>
            <a:ext cx="10168739" cy="4820574"/>
          </a:xfrm>
        </p:spPr>
        <p:txBody>
          <a:bodyPr>
            <a:normAutofit fontScale="85000" lnSpcReduction="20000"/>
          </a:bodyPr>
          <a:lstStyle/>
          <a:p>
            <a:r>
              <a:rPr lang="pl-PL" sz="4100" dirty="0">
                <a:hlinkClick r:id="rId2"/>
              </a:rPr>
              <a:t>https://prezi.com/bitjixfhy7yd/tury</a:t>
            </a:r>
            <a:endParaRPr lang="pl-PL" sz="4100" dirty="0"/>
          </a:p>
          <a:p>
            <a:r>
              <a:rPr lang="pl-PL" sz="4100" dirty="0">
                <a:hlinkClick r:id="rId3"/>
              </a:rPr>
              <a:t>https://www.polisanarciarska.pl/poradniki/5-kurortow-narciarskich-w-polscestyka-narciarska/</a:t>
            </a:r>
            <a:endParaRPr lang="pl-PL" sz="4100" dirty="0"/>
          </a:p>
          <a:p>
            <a:r>
              <a:rPr lang="pl-PL" sz="4100" dirty="0">
                <a:hlinkClick r:id="rId4"/>
              </a:rPr>
              <a:t>https://pl.wikipedia.org/wiki/Sporty_zimowe</a:t>
            </a:r>
            <a:endParaRPr lang="pl-PL" sz="4100" dirty="0"/>
          </a:p>
          <a:p>
            <a:r>
              <a:rPr lang="pl-PL" sz="4100" dirty="0">
                <a:hlinkClick r:id="rId5"/>
              </a:rPr>
              <a:t>https://</a:t>
            </a:r>
            <a:r>
              <a:rPr lang="pl-PL" sz="4100" dirty="0" smtClean="0">
                <a:hlinkClick r:id="rId5"/>
              </a:rPr>
              <a:t>pl.wikipedia.org/wiki/Narciarstwo_alpejskie</a:t>
            </a:r>
            <a:endParaRPr lang="pl-PL" sz="4100" dirty="0" smtClean="0"/>
          </a:p>
          <a:p>
            <a:r>
              <a:rPr lang="pl-PL" sz="4100" dirty="0" smtClean="0">
                <a:hlinkClick r:id="rId6"/>
              </a:rPr>
              <a:t>https://trivabook.pl/gdzie-na-narty-w-polsce-ranking-najlepsze-osrodki-narciarskie-w-polsce</a:t>
            </a:r>
            <a:endParaRPr lang="pl-PL" sz="4100" dirty="0" smtClean="0"/>
          </a:p>
          <a:p>
            <a:endParaRPr lang="pl-PL" sz="4100" dirty="0"/>
          </a:p>
          <a:p>
            <a:endParaRPr lang="pl-PL" sz="3200" dirty="0"/>
          </a:p>
        </p:txBody>
      </p:sp>
    </p:spTree>
    <p:extLst>
      <p:ext uri="{BB962C8B-B14F-4D97-AF65-F5344CB8AC3E}">
        <p14:creationId xmlns="" xmlns:p14="http://schemas.microsoft.com/office/powerpoint/2010/main" val="2890485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61A67D9-A424-4A1F-8283-175D19EE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3" y="76939"/>
            <a:ext cx="9905998" cy="1905000"/>
          </a:xfrm>
        </p:spPr>
        <p:txBody>
          <a:bodyPr>
            <a:normAutofit/>
          </a:bodyPr>
          <a:lstStyle/>
          <a:p>
            <a:r>
              <a:rPr lang="pl-PL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5908FD4-5EAD-4ECD-8DBC-BD17BE535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2" y="1864311"/>
            <a:ext cx="10168739" cy="4820574"/>
          </a:xfrm>
        </p:spPr>
        <p:txBody>
          <a:bodyPr>
            <a:normAutofit lnSpcReduction="10000"/>
          </a:bodyPr>
          <a:lstStyle/>
          <a:p>
            <a:r>
              <a:rPr lang="pl-PL" sz="3200" dirty="0">
                <a:hlinkClick r:id="rId2"/>
              </a:rPr>
              <a:t>https://pl.wikipedia.org/wiki/Saneczkarstwo</a:t>
            </a:r>
            <a:endParaRPr lang="pl-PL" sz="3200" dirty="0"/>
          </a:p>
          <a:p>
            <a:r>
              <a:rPr lang="pl-PL" sz="3200" dirty="0">
                <a:hlinkClick r:id="rId3"/>
              </a:rPr>
              <a:t>https://pl.wikipedia.org/wiki/Bobsleje</a:t>
            </a:r>
            <a:endParaRPr lang="pl-PL" sz="3200" dirty="0"/>
          </a:p>
          <a:p>
            <a:r>
              <a:rPr lang="pl-PL" sz="3200" dirty="0">
                <a:hlinkClick r:id="rId4"/>
              </a:rPr>
              <a:t>https://pl.wikipedia.org/wiki/Curling</a:t>
            </a:r>
            <a:endParaRPr lang="pl-PL" sz="3200" dirty="0"/>
          </a:p>
          <a:p>
            <a:r>
              <a:rPr lang="pl-PL" sz="3200" dirty="0">
                <a:hlinkClick r:id="rId5"/>
              </a:rPr>
              <a:t>https://pl.wikipedia.org/wiki/Hokej_na_lodzie</a:t>
            </a:r>
            <a:endParaRPr lang="pl-PL" sz="3200" dirty="0"/>
          </a:p>
          <a:p>
            <a:r>
              <a:rPr lang="pl-PL" sz="3200" dirty="0">
                <a:hlinkClick r:id="rId6"/>
              </a:rPr>
              <a:t>https://pl.wikipedia.org/wiki/%</a:t>
            </a:r>
            <a:r>
              <a:rPr lang="pl-PL" sz="3200" dirty="0" smtClean="0">
                <a:hlinkClick r:id="rId6"/>
              </a:rPr>
              <a:t>C5%81y%C5%BCwiarstwo_figurowe</a:t>
            </a:r>
            <a:endParaRPr lang="pl-PL" sz="3200" dirty="0" smtClean="0"/>
          </a:p>
          <a:p>
            <a:r>
              <a:rPr lang="pl-PL" sz="3200" dirty="0" smtClean="0">
                <a:hlinkClick r:id="rId7"/>
              </a:rPr>
              <a:t>https://yessport.pl/Najpopularniejsze-sporty-zimowe-blog-pol-1612869027.html</a:t>
            </a:r>
            <a:endParaRPr lang="pl-PL" sz="3200" dirty="0" smtClean="0"/>
          </a:p>
          <a:p>
            <a:endParaRPr lang="pl-PL" sz="3200" dirty="0"/>
          </a:p>
        </p:txBody>
      </p:sp>
    </p:spTree>
    <p:extLst>
      <p:ext uri="{BB962C8B-B14F-4D97-AF65-F5344CB8AC3E}">
        <p14:creationId xmlns="" xmlns:p14="http://schemas.microsoft.com/office/powerpoint/2010/main" val="3907345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61A67D9-A424-4A1F-8283-175D19EE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3" y="76939"/>
            <a:ext cx="9905998" cy="1905000"/>
          </a:xfrm>
        </p:spPr>
        <p:txBody>
          <a:bodyPr>
            <a:normAutofit/>
          </a:bodyPr>
          <a:lstStyle/>
          <a:p>
            <a:r>
              <a:rPr lang="pl-PL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5908FD4-5EAD-4ECD-8DBC-BD17BE535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2" y="1864311"/>
            <a:ext cx="10168739" cy="4820574"/>
          </a:xfrm>
        </p:spPr>
        <p:txBody>
          <a:bodyPr>
            <a:normAutofit fontScale="92500" lnSpcReduction="10000"/>
          </a:bodyPr>
          <a:lstStyle/>
          <a:p>
            <a:r>
              <a:rPr lang="pl-PL" sz="3600" dirty="0">
                <a:hlinkClick r:id="rId2"/>
              </a:rPr>
              <a:t>https://pl.wikipedia.org/wiki/Narciarstwo_klasyczne</a:t>
            </a:r>
            <a:endParaRPr lang="pl-PL" sz="3600" dirty="0"/>
          </a:p>
          <a:p>
            <a:r>
              <a:rPr lang="pl-PL" sz="3600" dirty="0">
                <a:hlinkClick r:id="rId3"/>
              </a:rPr>
              <a:t>https://</a:t>
            </a:r>
            <a:r>
              <a:rPr lang="pl-PL" sz="3600" dirty="0" smtClean="0">
                <a:hlinkClick r:id="rId3"/>
              </a:rPr>
              <a:t>pl.wikipedia.org/wiki/Snowboarding</a:t>
            </a:r>
            <a:endParaRPr lang="pl-PL" sz="3600" dirty="0" smtClean="0"/>
          </a:p>
          <a:p>
            <a:r>
              <a:rPr lang="pl-PL" sz="3600" dirty="0" smtClean="0">
                <a:hlinkClick r:id="rId4"/>
              </a:rPr>
              <a:t>https</a:t>
            </a:r>
            <a:r>
              <a:rPr lang="pl-PL" sz="3600" dirty="0">
                <a:hlinkClick r:id="rId4"/>
              </a:rPr>
              <a:t>://pl.wikipedia.org/wiki/Skoki_narciarskie</a:t>
            </a:r>
            <a:endParaRPr lang="pl-PL" sz="3600" dirty="0"/>
          </a:p>
          <a:p>
            <a:r>
              <a:rPr lang="pl-PL" sz="3600" dirty="0">
                <a:hlinkClick r:id="rId5"/>
              </a:rPr>
              <a:t>https://pl.wikipedia.org/wiki/%</a:t>
            </a:r>
            <a:r>
              <a:rPr lang="pl-PL" sz="3600" dirty="0" smtClean="0">
                <a:hlinkClick r:id="rId5"/>
              </a:rPr>
              <a:t>C5%81y%C5%BCwiarstwo_szybkie</a:t>
            </a:r>
            <a:endParaRPr lang="pl-PL" sz="3600" dirty="0" smtClean="0"/>
          </a:p>
          <a:p>
            <a:r>
              <a:rPr lang="pl-PL" sz="3600" dirty="0" smtClean="0">
                <a:hlinkClick r:id="rId6"/>
              </a:rPr>
              <a:t>https://profilaktywny.pl/artykuly/5-sportow-zimowych-ktorych-mogles-nie-slyszec</a:t>
            </a:r>
            <a:endParaRPr lang="pl-PL" sz="3600" dirty="0" smtClean="0"/>
          </a:p>
          <a:p>
            <a:endParaRPr lang="pl-PL" sz="3600" dirty="0"/>
          </a:p>
        </p:txBody>
      </p:sp>
    </p:spTree>
    <p:extLst>
      <p:ext uri="{BB962C8B-B14F-4D97-AF65-F5344CB8AC3E}">
        <p14:creationId xmlns="" xmlns:p14="http://schemas.microsoft.com/office/powerpoint/2010/main" val="125503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="" xmlns:a16="http://schemas.microsoft.com/office/drawing/2014/main" id="{B081D412-7F01-4B67-AB6E-0F6E45D2F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Wprowadzenie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FAB50D7C-4132-48C3-973E-B1DF77D0A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3342" y="2155031"/>
            <a:ext cx="4876800" cy="2547937"/>
          </a:xfrm>
        </p:spPr>
        <p:txBody>
          <a:bodyPr>
            <a:noAutofit/>
          </a:bodyPr>
          <a:lstStyle/>
          <a:p>
            <a:r>
              <a:rPr lang="pl-PL" sz="2800" dirty="0"/>
              <a:t>W Polsce istnieje niezwykle bogata i rozwinięta tradycja uprawiania sportów zimowych. Przez lata Święciliśmy triumfy w dyscyplinie skoków narciarskich. Istnieją jednak liczne inne dyscypliny dostępne dla każdego z nas. </a:t>
            </a:r>
          </a:p>
        </p:txBody>
      </p:sp>
      <p:pic>
        <p:nvPicPr>
          <p:cNvPr id="8194" name="Picture 2" descr="Znalezione obrazy dla zapytania: stoch">
            <a:extLst>
              <a:ext uri="{FF2B5EF4-FFF2-40B4-BE49-F238E27FC236}">
                <a16:creationId xmlns="" xmlns:a16="http://schemas.microsoft.com/office/drawing/2014/main" id="{4946C092-8BC0-445B-9288-8E1E78F6A28C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142" y="2297588"/>
            <a:ext cx="6255877" cy="35248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44785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61A67D9-A424-4A1F-8283-175D19EE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" y="76939"/>
            <a:ext cx="9906000" cy="1068280"/>
          </a:xfrm>
        </p:spPr>
        <p:txBody>
          <a:bodyPr>
            <a:normAutofit/>
          </a:bodyPr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="" xmlns:a16="http://schemas.microsoft.com/office/drawing/2014/main" id="{19A476C8-7403-4A79-BC2C-E0EBDE5048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20069849"/>
              </p:ext>
            </p:extLst>
          </p:nvPr>
        </p:nvGraphicFramePr>
        <p:xfrm>
          <a:off x="457832" y="1060141"/>
          <a:ext cx="10834564" cy="5634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641">
                  <a:extLst>
                    <a:ext uri="{9D8B030D-6E8A-4147-A177-3AD203B41FA5}">
                      <a16:colId xmlns="" xmlns:a16="http://schemas.microsoft.com/office/drawing/2014/main" val="888735613"/>
                    </a:ext>
                  </a:extLst>
                </a:gridCol>
                <a:gridCol w="2708641">
                  <a:extLst>
                    <a:ext uri="{9D8B030D-6E8A-4147-A177-3AD203B41FA5}">
                      <a16:colId xmlns="" xmlns:a16="http://schemas.microsoft.com/office/drawing/2014/main" val="3317608839"/>
                    </a:ext>
                  </a:extLst>
                </a:gridCol>
                <a:gridCol w="2708641">
                  <a:extLst>
                    <a:ext uri="{9D8B030D-6E8A-4147-A177-3AD203B41FA5}">
                      <a16:colId xmlns="" xmlns:a16="http://schemas.microsoft.com/office/drawing/2014/main" val="146507346"/>
                    </a:ext>
                  </a:extLst>
                </a:gridCol>
                <a:gridCol w="2708641">
                  <a:extLst>
                    <a:ext uri="{9D8B030D-6E8A-4147-A177-3AD203B41FA5}">
                      <a16:colId xmlns="" xmlns:a16="http://schemas.microsoft.com/office/drawing/2014/main" val="4054922134"/>
                    </a:ext>
                  </a:extLst>
                </a:gridCol>
              </a:tblGrid>
              <a:tr h="422429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19098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/>
                        <a:t>Zawartość merytoryczna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Arial Narrow" panose="020B0606020202030204" pitchFamily="34" charset="0"/>
                        </a:rPr>
                        <a:t>Informacja niepełna,</a:t>
                      </a:r>
                      <a:r>
                        <a:rPr lang="pl-PL" sz="1200" baseline="0" dirty="0">
                          <a:latin typeface="Arial Narrow" panose="020B0606020202030204" pitchFamily="34" charset="0"/>
                        </a:rPr>
                        <a:t> zdarza się, że</a:t>
                      </a:r>
                      <a:r>
                        <a:rPr lang="pl-PL" sz="1200" dirty="0">
                          <a:latin typeface="Arial Narrow" panose="020B0606020202030204" pitchFamily="34" charset="0"/>
                        </a:rPr>
                        <a:t> nie na temat. </a:t>
                      </a:r>
                    </a:p>
                    <a:p>
                      <a:r>
                        <a:rPr lang="pl-PL" sz="1200" dirty="0">
                          <a:latin typeface="Arial Narrow" panose="020B0606020202030204" pitchFamily="34" charset="0"/>
                        </a:rPr>
                        <a:t>Wykorzystanie źródeł niedostateczne.</a:t>
                      </a:r>
                    </a:p>
                    <a:p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Dużo informacji, które związane są z tematem. Dobre wykorzystanie źródeł.</a:t>
                      </a:r>
                    </a:p>
                    <a:p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Wyczerpujące informację, które związane są z tematem, wykorzystanie wszystkich wyżej wymienionych</a:t>
                      </a:r>
                      <a:r>
                        <a:rPr lang="pl-PL" sz="1200" b="0" i="0" u="none" strike="noStrike" kern="1200" baseline="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źródeł, ewentualnie innych źródeł</a:t>
                      </a:r>
                      <a:endParaRPr lang="pl-PL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59922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/>
                        <a:t>Strona wizualna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latin typeface="Arial Narrow" panose="020B0606020202030204" pitchFamily="34" charset="0"/>
                        </a:rPr>
                        <a:t>Złe rozplanowanie elementów w pracy. Jest ona nieestetyczna, mało czytelna.</a:t>
                      </a:r>
                    </a:p>
                    <a:p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Praca czytelna i estetyczna.</a:t>
                      </a: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Dobre rozmieszczone</a:t>
                      </a:r>
                      <a:r>
                        <a:rPr lang="pl-PL" sz="1200" b="0" i="0" u="none" strike="noStrike" kern="1200" baseline="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informację na stronie</a:t>
                      </a:r>
                      <a:r>
                        <a:rPr lang="pl-PL" sz="12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  <a:p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dirty="0">
                          <a:solidFill>
                            <a:schemeClr val="bg2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Praca</a:t>
                      </a:r>
                      <a:r>
                        <a:rPr lang="pl-PL" sz="1200" b="0" i="0" u="none" strike="noStrike" kern="1200" baseline="0" dirty="0">
                          <a:solidFill>
                            <a:schemeClr val="bg2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200" b="0" i="0" u="none" strike="noStrike" kern="1200" dirty="0">
                          <a:solidFill>
                            <a:schemeClr val="bg2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bardzo  estetyczna, czytelna, zaskakujące wykonanie , przejrzysta, zachęcająca do zapoznania się z nią.</a:t>
                      </a:r>
                    </a:p>
                    <a:p>
                      <a:endParaRPr lang="pl-PL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25442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/>
                        <a:t>Zaangażowanie grupy w pracę i umiejętność współpracy</a:t>
                      </a:r>
                    </a:p>
                    <a:p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Arial Narrow" panose="020B0606020202030204" pitchFamily="34" charset="0"/>
                        </a:rPr>
                        <a:t>Nie</a:t>
                      </a:r>
                      <a:r>
                        <a:rPr lang="pl-PL" sz="1200" baseline="0" dirty="0">
                          <a:latin typeface="Arial Narrow" panose="020B0606020202030204" pitchFamily="34" charset="0"/>
                        </a:rPr>
                        <a:t> wszyscy członkowie grupy</a:t>
                      </a:r>
                      <a:r>
                        <a:rPr lang="pl-PL" sz="1200" dirty="0">
                          <a:latin typeface="Arial Narrow" panose="020B0606020202030204" pitchFamily="34" charset="0"/>
                        </a:rPr>
                        <a:t> zaangażowani w pracę,</a:t>
                      </a:r>
                      <a:r>
                        <a:rPr lang="pl-PL" sz="1200" baseline="0" dirty="0">
                          <a:latin typeface="Arial Narrow" panose="020B0606020202030204" pitchFamily="34" charset="0"/>
                        </a:rPr>
                        <a:t> słaba komunikacja w grupie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Dobre zaangażowanie</a:t>
                      </a:r>
                      <a:r>
                        <a:rPr lang="pl-PL" sz="1200" b="0" i="0" u="none" strike="noStrike" kern="1200" baseline="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wszystkich członków grupy</a:t>
                      </a:r>
                      <a:r>
                        <a:rPr lang="pl-PL" sz="12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. Współpraca</a:t>
                      </a:r>
                      <a:r>
                        <a:rPr lang="pl-PL" sz="1200" b="0" i="0" u="none" strike="noStrike" kern="1200" baseline="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na zadawalającym poziomie</a:t>
                      </a:r>
                      <a:r>
                        <a:rPr lang="pl-PL" sz="12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  <a:p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latin typeface="Arial Narrow" panose="020B0606020202030204" pitchFamily="34" charset="0"/>
                        </a:rPr>
                        <a:t>Bardzo dobra współpraca w grupie, komunikacja i wymiana informacji</a:t>
                      </a:r>
                      <a:r>
                        <a:rPr lang="pl-PL" sz="1200" baseline="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pl-PL" sz="1200" dirty="0">
                          <a:latin typeface="Arial Narrow" panose="020B0606020202030204" pitchFamily="34" charset="0"/>
                        </a:rPr>
                        <a:t>przebiegała</a:t>
                      </a:r>
                      <a:r>
                        <a:rPr lang="pl-PL" sz="1200" baseline="0" dirty="0">
                          <a:latin typeface="Arial Narrow" panose="020B0606020202030204" pitchFamily="34" charset="0"/>
                        </a:rPr>
                        <a:t> bez problemów. </a:t>
                      </a:r>
                      <a:endParaRPr lang="pl-PL" sz="1200" dirty="0">
                        <a:latin typeface="Arial Narrow" panose="020B0606020202030204" pitchFamily="34" charset="0"/>
                      </a:endParaRPr>
                    </a:p>
                    <a:p>
                      <a:endParaRPr lang="pl-PL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28412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/>
                        <a:t>Prezentacja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latin typeface="Arial Narrow" panose="020B0606020202030204" pitchFamily="34" charset="0"/>
                        </a:rPr>
                        <a:t>Słaba znajomość tematu, w związku z czym</a:t>
                      </a:r>
                      <a:r>
                        <a:rPr lang="pl-PL" sz="1200" baseline="0" dirty="0">
                          <a:latin typeface="Arial Narrow" panose="020B0606020202030204" pitchFamily="34" charset="0"/>
                        </a:rPr>
                        <a:t> p</a:t>
                      </a:r>
                      <a:r>
                        <a:rPr lang="pl-PL" sz="1200" dirty="0">
                          <a:latin typeface="Arial Narrow" panose="020B0606020202030204" pitchFamily="34" charset="0"/>
                        </a:rPr>
                        <a:t>rezentacja tylko przeczytana (zamigana), niezrozumienie</a:t>
                      </a:r>
                      <a:r>
                        <a:rPr lang="pl-PL" sz="1200" baseline="0" dirty="0">
                          <a:latin typeface="Arial Narrow" panose="020B0606020202030204" pitchFamily="34" charset="0"/>
                        </a:rPr>
                        <a:t> słownictwa.  Uczniowie nie odpowiedzieli na pytania do prezentacji. </a:t>
                      </a:r>
                      <a:endParaRPr lang="pl-PL" sz="1200" dirty="0">
                        <a:latin typeface="Arial Narrow" panose="020B0606020202030204" pitchFamily="34" charset="0"/>
                      </a:endParaRPr>
                    </a:p>
                    <a:p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Prezentacja częściowo mówiona z pamięci, częściowo czytana. Brak zadowalających</a:t>
                      </a:r>
                      <a:r>
                        <a:rPr lang="pl-PL" sz="1200" b="0" i="0" u="none" strike="noStrike" kern="1200" baseline="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odpowiedzi na pytania nauczyciela. </a:t>
                      </a:r>
                      <a:endParaRPr lang="pl-PL" sz="1200" b="0" i="0" u="none" strike="noStrike" kern="1200" noProof="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  <a:p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latin typeface="Arial Narrow" panose="020B0606020202030204" pitchFamily="34" charset="0"/>
                        </a:rPr>
                        <a:t>Samodzielne</a:t>
                      </a:r>
                      <a:r>
                        <a:rPr lang="pl-PL" sz="1200" baseline="0" dirty="0">
                          <a:latin typeface="Arial Narrow" panose="020B0606020202030204" pitchFamily="34" charset="0"/>
                        </a:rPr>
                        <a:t> przedstawienie tematu</a:t>
                      </a:r>
                      <a:r>
                        <a:rPr lang="pl-PL" sz="1200" dirty="0">
                          <a:latin typeface="Arial Narrow" panose="020B0606020202030204" pitchFamily="34" charset="0"/>
                        </a:rPr>
                        <a:t>, duża jego </a:t>
                      </a:r>
                      <a:r>
                        <a:rPr lang="pl-PL" sz="1200" baseline="0" dirty="0">
                          <a:latin typeface="Arial Narrow" panose="020B0606020202030204" pitchFamily="34" charset="0"/>
                        </a:rPr>
                        <a:t> znajomość oraz zrozumienie. Pełne odpowiedzi na postawione pytania. </a:t>
                      </a:r>
                      <a:endParaRPr lang="pl-PL" sz="1200" dirty="0">
                        <a:latin typeface="Arial Narrow" panose="020B0606020202030204" pitchFamily="34" charset="0"/>
                      </a:endParaRPr>
                    </a:p>
                    <a:p>
                      <a:endParaRPr lang="pl-PL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23801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/>
                        <a:t>Plakat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Małe zaangażowanie w pracę, brak kreatywności,</a:t>
                      </a:r>
                      <a:r>
                        <a:rPr lang="pl-PL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niechętne włączanie się w tok pracy. Duża pomoc ze strony nauczyciela. </a:t>
                      </a:r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Zaangażowanie w pracę, niewielka pomoc nauczyciela, dobre pomysły,</a:t>
                      </a:r>
                      <a:r>
                        <a:rPr lang="pl-PL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Duża kreatywność</a:t>
                      </a:r>
                      <a:r>
                        <a:rPr lang="pl-PL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 zaangażowanie. Poszukiwanie ciekawych rozwiązań i koncepcji.  Samodzielna (bez pomocy nauczyciela) i skoordynowana praca.</a:t>
                      </a:r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41866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82047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61A67D9-A424-4A1F-8283-175D19EE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" y="76939"/>
            <a:ext cx="9906000" cy="1068280"/>
          </a:xfrm>
        </p:spPr>
        <p:txBody>
          <a:bodyPr>
            <a:normAutofit/>
          </a:bodyPr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6" name="Tabela 6">
            <a:extLst>
              <a:ext uri="{FF2B5EF4-FFF2-40B4-BE49-F238E27FC236}">
                <a16:creationId xmlns="" xmlns:a16="http://schemas.microsoft.com/office/drawing/2014/main" id="{061C9BFB-F124-470A-AC3E-46A48AA229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30237330"/>
              </p:ext>
            </p:extLst>
          </p:nvPr>
        </p:nvGraphicFramePr>
        <p:xfrm>
          <a:off x="1143000" y="2693633"/>
          <a:ext cx="9906000" cy="2613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>
                  <a:extLst>
                    <a:ext uri="{9D8B030D-6E8A-4147-A177-3AD203B41FA5}">
                      <a16:colId xmlns="" xmlns:a16="http://schemas.microsoft.com/office/drawing/2014/main" val="2127985019"/>
                    </a:ext>
                  </a:extLst>
                </a:gridCol>
                <a:gridCol w="4953000">
                  <a:extLst>
                    <a:ext uri="{9D8B030D-6E8A-4147-A177-3AD203B41FA5}">
                      <a16:colId xmlns="" xmlns:a16="http://schemas.microsoft.com/office/drawing/2014/main" val="8823300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Punkty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Ocena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81922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&lt;5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Niedostateczny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23386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Dopuszczający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60518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7-9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4180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Dobry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31635937"/>
                  </a:ext>
                </a:extLst>
              </a:tr>
              <a:tr h="388151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12-13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Bardzo dobry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81347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14-15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Celujący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16517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66992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F6E5A0A-FAD9-4969-9BB9-2F46C30DC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465" y="254493"/>
            <a:ext cx="9905998" cy="1905000"/>
          </a:xfrm>
        </p:spPr>
        <p:txBody>
          <a:bodyPr>
            <a:normAutofit/>
          </a:bodyPr>
          <a:lstStyle/>
          <a:p>
            <a:r>
              <a:rPr lang="pl-PL" sz="4000" dirty="0"/>
              <a:t>Konkluzje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7E5C945-CF49-4AB4-973F-148A8BA4E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3200" dirty="0"/>
              <a:t>Na zajęciach dowiedzieliście się gdzie leżą główne ośrodki zimowe w Polsce</a:t>
            </a:r>
          </a:p>
          <a:p>
            <a:r>
              <a:rPr lang="pl-PL" sz="3200" dirty="0"/>
              <a:t>Poznaliście sposoby uprawiania najpopularniejszych dyscyplin zimowych</a:t>
            </a:r>
          </a:p>
          <a:p>
            <a:r>
              <a:rPr lang="pl-PL" sz="3200" dirty="0"/>
              <a:t>Jesteście w stanie zareklamować ośrodek narciarski</a:t>
            </a:r>
          </a:p>
          <a:p>
            <a:r>
              <a:rPr lang="pl-PL" sz="3200" dirty="0"/>
              <a:t>Mam nadzieję że nabytą wiedzę wykorzystacie w praktyce w trakcie następnych ferii zimowych.</a:t>
            </a:r>
          </a:p>
        </p:txBody>
      </p:sp>
    </p:spTree>
    <p:extLst>
      <p:ext uri="{BB962C8B-B14F-4D97-AF65-F5344CB8AC3E}">
        <p14:creationId xmlns="" xmlns:p14="http://schemas.microsoft.com/office/powerpoint/2010/main" val="3644217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83E0766-1BFC-41B1-9DBB-986A74355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545" y="114300"/>
            <a:ext cx="9905998" cy="1905000"/>
          </a:xfrm>
        </p:spPr>
        <p:txBody>
          <a:bodyPr>
            <a:normAutofit/>
          </a:bodyPr>
          <a:lstStyle/>
          <a:p>
            <a:r>
              <a:rPr lang="pl-PL" sz="4000" dirty="0"/>
              <a:t>Poradnik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AA4EC60-E749-4AE0-8FC8-D371CDB98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5" y="2098828"/>
            <a:ext cx="9994775" cy="41066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2600" dirty="0">
                <a:solidFill>
                  <a:schemeClr val="tx1"/>
                </a:solidFill>
              </a:rPr>
              <a:t>Rozłożenie w czasie zaproponowane w tym </a:t>
            </a:r>
            <a:r>
              <a:rPr lang="pl-PL" sz="2600" dirty="0" err="1">
                <a:solidFill>
                  <a:schemeClr val="tx1"/>
                </a:solidFill>
              </a:rPr>
              <a:t>WebQuest</a:t>
            </a:r>
            <a:r>
              <a:rPr lang="pl-PL" sz="2600" dirty="0">
                <a:solidFill>
                  <a:schemeClr val="tx1"/>
                </a:solidFill>
              </a:rPr>
              <a:t> powinno się zmodyfikować w zależności od potrzeb, możliwości i umiejętności  uczniów.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600" dirty="0">
                <a:solidFill>
                  <a:schemeClr val="tx1"/>
                </a:solidFill>
              </a:rPr>
              <a:t>Nauczyciel  powinien dokładnie przeanalizować treści Web </a:t>
            </a:r>
            <a:r>
              <a:rPr lang="pl-PL" sz="2600" dirty="0" err="1">
                <a:solidFill>
                  <a:schemeClr val="tx1"/>
                </a:solidFill>
              </a:rPr>
              <a:t>Questa</a:t>
            </a:r>
            <a:r>
              <a:rPr lang="pl-PL" sz="2600" dirty="0">
                <a:solidFill>
                  <a:schemeClr val="tx1"/>
                </a:solidFill>
              </a:rPr>
              <a:t> wspólnie z uczniami, aż do momentu ich zrozumienia przez uczniów. Powinien jednak bardziej służyć im pomocą, radą, wyjaśnieniami, a nie wyręczeniem, czy gotowymi rozwiązaniami. Taka metoda będzie też dobrą formą do wdrażania do samodzielności.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600" dirty="0">
                <a:solidFill>
                  <a:schemeClr val="tx1"/>
                </a:solidFill>
              </a:rPr>
              <a:t>Nauczyciel powinien przygotować kartki z zagadnieniami do opracowania dla każdej grupy oraz wytycznymi związanymi z pracą.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600" dirty="0">
                <a:solidFill>
                  <a:schemeClr val="tx1"/>
                </a:solidFill>
              </a:rPr>
              <a:t>Nauczyciel powinien służyć pomocą przy zapoznawaniu się uczniów z materiałami źródłowymi.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821425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7D165A7-A023-4604-80C3-232D89864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Wprowadzenie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76B20A29-90A2-476C-9F78-BB551F7E8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9672" y="2262256"/>
            <a:ext cx="4876800" cy="2547937"/>
          </a:xfrm>
        </p:spPr>
        <p:txBody>
          <a:bodyPr>
            <a:noAutofit/>
          </a:bodyPr>
          <a:lstStyle/>
          <a:p>
            <a:r>
              <a:rPr lang="pl-PL" sz="2800" dirty="0"/>
              <a:t>W celu uprawiania tych sportów stworzona jest infrastruktura turystyczna składająca się z licznych kompleksów narciarsko-hotelowych położonych głównie na południu kraju.</a:t>
            </a:r>
          </a:p>
        </p:txBody>
      </p:sp>
      <p:pic>
        <p:nvPicPr>
          <p:cNvPr id="7170" name="Picture 2" descr="Znalezione obrazy dla zapytania: kurort narciarski">
            <a:extLst>
              <a:ext uri="{FF2B5EF4-FFF2-40B4-BE49-F238E27FC236}">
                <a16:creationId xmlns="" xmlns:a16="http://schemas.microsoft.com/office/drawing/2014/main" id="{5B94DC29-A1EB-4FA2-8AAB-32E7E1EBB69F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3" y="1704514"/>
            <a:ext cx="5536450" cy="368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72636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61A67D9-A424-4A1F-8283-175D19EE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7" y="192349"/>
            <a:ext cx="9905998" cy="1905000"/>
          </a:xfrm>
        </p:spPr>
        <p:txBody>
          <a:bodyPr>
            <a:normAutofit/>
          </a:bodyPr>
          <a:lstStyle/>
          <a:p>
            <a:r>
              <a:rPr lang="pl-PL" sz="4000" dirty="0"/>
              <a:t>Wprowadzenie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1522A750-7AE4-4D52-A789-6704835E2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795" y="1969293"/>
            <a:ext cx="4876800" cy="2547937"/>
          </a:xfrm>
        </p:spPr>
        <p:txBody>
          <a:bodyPr>
            <a:noAutofit/>
          </a:bodyPr>
          <a:lstStyle/>
          <a:p>
            <a:r>
              <a:rPr lang="pl-PL" sz="2800" dirty="0"/>
              <a:t>W trakcie </a:t>
            </a:r>
            <a:r>
              <a:rPr lang="pl-PL" sz="2800" dirty="0" err="1"/>
              <a:t>Webquestu</a:t>
            </a:r>
            <a:r>
              <a:rPr lang="pl-PL" sz="2800" dirty="0"/>
              <a:t> dowiemy się gdzie dokładnie znajdują się te ośrodki i jak wygląda ich rozwój</a:t>
            </a:r>
          </a:p>
          <a:p>
            <a:r>
              <a:rPr lang="pl-PL" sz="2800" dirty="0"/>
              <a:t>Dowiecie się także czego potrzebujecie by aktywnie uczestniczyć w najpopularniejszych zimowych zajęciach</a:t>
            </a:r>
          </a:p>
        </p:txBody>
      </p:sp>
      <p:pic>
        <p:nvPicPr>
          <p:cNvPr id="6146" name="Picture 2" descr="Znalezione obrazy dla zapytania: kurort narciarski">
            <a:extLst>
              <a:ext uri="{FF2B5EF4-FFF2-40B4-BE49-F238E27FC236}">
                <a16:creationId xmlns="" xmlns:a16="http://schemas.microsoft.com/office/drawing/2014/main" id="{1BF033F8-EBDC-4713-A81A-166789E38A1E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983" y="2175030"/>
            <a:ext cx="4886129" cy="36645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17577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61A67D9-A424-4A1F-8283-175D19EE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652" y="94695"/>
            <a:ext cx="9905998" cy="1905000"/>
          </a:xfrm>
        </p:spPr>
        <p:txBody>
          <a:bodyPr>
            <a:normAutofit/>
          </a:bodyPr>
          <a:lstStyle/>
          <a:p>
            <a:r>
              <a:rPr lang="pl-PL" sz="4000" dirty="0"/>
              <a:t>zadanie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1522A750-7AE4-4D52-A789-6704835E2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8652" y="1784030"/>
            <a:ext cx="4876801" cy="2342201"/>
          </a:xfrm>
        </p:spPr>
        <p:txBody>
          <a:bodyPr>
            <a:noAutofit/>
          </a:bodyPr>
          <a:lstStyle/>
          <a:p>
            <a:r>
              <a:rPr lang="pl-PL" sz="3200" dirty="0"/>
              <a:t>Uczniowie dzielą się na grupy</a:t>
            </a:r>
          </a:p>
          <a:p>
            <a:r>
              <a:rPr lang="pl-PL" sz="3200" dirty="0"/>
              <a:t>Każda z grup dostaje mapę Polski na której ich zadaniem jest zaznaczenie najpopularniejszych kurortów zimowych w Kraju</a:t>
            </a:r>
          </a:p>
        </p:txBody>
      </p:sp>
      <p:pic>
        <p:nvPicPr>
          <p:cNvPr id="5122" name="Picture 2" descr="Znalezione obrazy dla zapytania: kurort narciarski">
            <a:extLst>
              <a:ext uri="{FF2B5EF4-FFF2-40B4-BE49-F238E27FC236}">
                <a16:creationId xmlns="" xmlns:a16="http://schemas.microsoft.com/office/drawing/2014/main" id="{17C5697D-F125-4DC3-87CF-CC808CBE274D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315" y="1784030"/>
            <a:ext cx="4957660" cy="3718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28004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61A67D9-A424-4A1F-8283-175D19EE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652" y="94695"/>
            <a:ext cx="9905998" cy="1905000"/>
          </a:xfrm>
        </p:spPr>
        <p:txBody>
          <a:bodyPr>
            <a:normAutofit/>
          </a:bodyPr>
          <a:lstStyle/>
          <a:p>
            <a:r>
              <a:rPr lang="pl-PL" sz="4000" dirty="0"/>
              <a:t>zadanie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1522A750-7AE4-4D52-A789-6704835E2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4850" y="2194334"/>
            <a:ext cx="4876801" cy="2342201"/>
          </a:xfrm>
        </p:spPr>
        <p:txBody>
          <a:bodyPr>
            <a:noAutofit/>
          </a:bodyPr>
          <a:lstStyle/>
          <a:p>
            <a:r>
              <a:rPr lang="pl-PL" sz="3200" dirty="0"/>
              <a:t>Praca indywidualna – uczniowie mają za zadanie wykonać plakat w dowolnej formie artystycznej, który będzie reklamował wymyślony kurort zimowy.</a:t>
            </a:r>
          </a:p>
        </p:txBody>
      </p:sp>
      <p:pic>
        <p:nvPicPr>
          <p:cNvPr id="7" name="Picture 2" descr="Znalezione obrazy dla zapytania: plakat kurort narciarski">
            <a:extLst>
              <a:ext uri="{FF2B5EF4-FFF2-40B4-BE49-F238E27FC236}">
                <a16:creationId xmlns="" xmlns:a16="http://schemas.microsoft.com/office/drawing/2014/main" id="{08E809DF-B484-4B38-A912-DF85E3E28FE6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842" y="1088173"/>
            <a:ext cx="5228144" cy="55900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11509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61A67D9-A424-4A1F-8283-175D19EE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652" y="94695"/>
            <a:ext cx="9905998" cy="1905000"/>
          </a:xfrm>
        </p:spPr>
        <p:txBody>
          <a:bodyPr>
            <a:normAutofit/>
          </a:bodyPr>
          <a:lstStyle/>
          <a:p>
            <a:r>
              <a:rPr lang="pl-PL" sz="4000" dirty="0"/>
              <a:t>zadanie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1522A750-7AE4-4D52-A789-6704835E2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4850" y="2194334"/>
            <a:ext cx="4876801" cy="2342201"/>
          </a:xfrm>
        </p:spPr>
        <p:txBody>
          <a:bodyPr>
            <a:noAutofit/>
          </a:bodyPr>
          <a:lstStyle/>
          <a:p>
            <a:r>
              <a:rPr lang="pl-PL" sz="3200" dirty="0"/>
              <a:t>Plakat ten ma zachęcić jak największą liczbę potencjalnych klientów do jego odwiedzenia.</a:t>
            </a:r>
          </a:p>
        </p:txBody>
      </p:sp>
      <p:pic>
        <p:nvPicPr>
          <p:cNvPr id="3074" name="Picture 2" descr="Znalezione obrazy dla zapytania: kurort narciarski">
            <a:extLst>
              <a:ext uri="{FF2B5EF4-FFF2-40B4-BE49-F238E27FC236}">
                <a16:creationId xmlns="" xmlns:a16="http://schemas.microsoft.com/office/drawing/2014/main" id="{12DDD83F-DB5A-4444-BF94-5190892D7375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344" y="1999695"/>
            <a:ext cx="4658694" cy="3100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74175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61A67D9-A424-4A1F-8283-175D19EE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652" y="94695"/>
            <a:ext cx="9905998" cy="1905000"/>
          </a:xfrm>
        </p:spPr>
        <p:txBody>
          <a:bodyPr>
            <a:normAutofit/>
          </a:bodyPr>
          <a:lstStyle/>
          <a:p>
            <a:r>
              <a:rPr lang="pl-PL" sz="4000" dirty="0"/>
              <a:t>zadanie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1522A750-7AE4-4D52-A789-6704835E2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4850" y="2194334"/>
            <a:ext cx="4876801" cy="2342201"/>
          </a:xfrm>
        </p:spPr>
        <p:txBody>
          <a:bodyPr>
            <a:noAutofit/>
          </a:bodyPr>
          <a:lstStyle/>
          <a:p>
            <a:r>
              <a:rPr lang="pl-PL" sz="3200" dirty="0"/>
              <a:t>Grupy przedstawiają swoje mapy i wymieniają się swoimi doświadczeniami z osobistych wizyt w ośrodkach zimowych</a:t>
            </a:r>
          </a:p>
        </p:txBody>
      </p:sp>
      <p:pic>
        <p:nvPicPr>
          <p:cNvPr id="2050" name="Picture 2" descr="5 ośrodków w Polsce">
            <a:extLst>
              <a:ext uri="{FF2B5EF4-FFF2-40B4-BE49-F238E27FC236}">
                <a16:creationId xmlns="" xmlns:a16="http://schemas.microsoft.com/office/drawing/2014/main" id="{48F499C2-44BB-4171-BF64-76DBADDD125F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541" y="2299318"/>
            <a:ext cx="6204209" cy="31780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0366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61A67D9-A424-4A1F-8283-175D19EE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652" y="94695"/>
            <a:ext cx="9905998" cy="1905000"/>
          </a:xfrm>
        </p:spPr>
        <p:txBody>
          <a:bodyPr>
            <a:normAutofit/>
          </a:bodyPr>
          <a:lstStyle/>
          <a:p>
            <a:r>
              <a:rPr lang="pl-PL" sz="4000" dirty="0"/>
              <a:t>zadanie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1522A750-7AE4-4D52-A789-6704835E2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438" y="2194334"/>
            <a:ext cx="5020214" cy="4153200"/>
          </a:xfrm>
        </p:spPr>
        <p:txBody>
          <a:bodyPr>
            <a:noAutofit/>
          </a:bodyPr>
          <a:lstStyle/>
          <a:p>
            <a:r>
              <a:rPr lang="pl-PL" sz="2800" dirty="0"/>
              <a:t>Następnym wyzwaniem stojącym przed wami jest wykonanie indywidualnie prezentacji na temat wybranego sportu zimowego. Po wygłoszeniu prezentacji Nauczyciel zadaje pytania na jej temat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FDCEF26A-EA86-41C2-AA17-01C8BFB12081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901" y="1782442"/>
            <a:ext cx="3192089" cy="42543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560162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atka">
  <a:themeElements>
    <a:clrScheme name="Siatk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Siatka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iat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TM03457485[[fn=Siatka]]</Template>
  <TotalTime>605</TotalTime>
  <Words>885</Words>
  <Application>Microsoft Office PowerPoint</Application>
  <PresentationFormat>Niestandardowy</PresentationFormat>
  <Paragraphs>122</Paragraphs>
  <Slides>23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Siatka</vt:lpstr>
      <vt:lpstr>Ośrodki narciarskie w Polsce – intensywny rozwój branży turystycznej</vt:lpstr>
      <vt:lpstr>Wprowadzenie</vt:lpstr>
      <vt:lpstr>Wprowadzenie</vt:lpstr>
      <vt:lpstr>Wprowadzenie</vt:lpstr>
      <vt:lpstr>zadanie</vt:lpstr>
      <vt:lpstr>zadanie</vt:lpstr>
      <vt:lpstr>zadanie</vt:lpstr>
      <vt:lpstr>zadanie</vt:lpstr>
      <vt:lpstr>zadanie</vt:lpstr>
      <vt:lpstr>Proces</vt:lpstr>
      <vt:lpstr>Proces</vt:lpstr>
      <vt:lpstr>Proces</vt:lpstr>
      <vt:lpstr>Proces</vt:lpstr>
      <vt:lpstr>Proces</vt:lpstr>
      <vt:lpstr>Proces</vt:lpstr>
      <vt:lpstr>Proces</vt:lpstr>
      <vt:lpstr>Źródła</vt:lpstr>
      <vt:lpstr>Źródła</vt:lpstr>
      <vt:lpstr>Źródła</vt:lpstr>
      <vt:lpstr>Ewaluacja</vt:lpstr>
      <vt:lpstr>Ewaluacja</vt:lpstr>
      <vt:lpstr>Konkluzje</vt:lpstr>
      <vt:lpstr>Poradnik dla nauczyciela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Ośrodki narciarskie w Polsce – intensywny rozwój branży turystycznej</dc:title>
  <dc:creator>Konrad Poręba</dc:creator>
  <cp:lastModifiedBy>Konrad1</cp:lastModifiedBy>
  <cp:revision>21</cp:revision>
  <dcterms:created xsi:type="dcterms:W3CDTF">2021-02-20T10:48:13Z</dcterms:created>
  <dcterms:modified xsi:type="dcterms:W3CDTF">2021-09-22T11:30:48Z</dcterms:modified>
</cp:coreProperties>
</file>